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426" r:id="rId2"/>
    <p:sldId id="425" r:id="rId3"/>
    <p:sldId id="424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02E"/>
    <a:srgbClr val="00030C"/>
    <a:srgbClr val="1D2228"/>
    <a:srgbClr val="FD702E"/>
    <a:srgbClr val="000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9"/>
    <p:restoredTop sz="63591"/>
  </p:normalViewPr>
  <p:slideViewPr>
    <p:cSldViewPr snapToGrid="0">
      <p:cViewPr varScale="1">
        <p:scale>
          <a:sx n="62" d="100"/>
          <a:sy n="62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EC7B1-2340-6A42-AE5F-5ED116218ADB}" type="datetimeFigureOut">
              <a:rPr lang="de-DE" smtClean="0"/>
              <a:t>17.09.18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8F9AF-896C-D74E-A21B-D827B2C95D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11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F9AF-896C-D74E-A21B-D827B2C95D1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149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drastically</a:t>
            </a:r>
            <a:r>
              <a:rPr lang="de-DE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F9AF-896C-D74E-A21B-D827B2C95D1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617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so </a:t>
            </a:r>
            <a:r>
              <a:rPr lang="de-DE" dirty="0" err="1"/>
              <a:t>successfull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size</a:t>
            </a:r>
            <a:r>
              <a:rPr lang="de-DE" dirty="0"/>
              <a:t> in all different </a:t>
            </a:r>
            <a:r>
              <a:rPr lang="de-DE" dirty="0" err="1"/>
              <a:t>verticals</a:t>
            </a:r>
            <a:r>
              <a:rPr lang="de-DE" dirty="0"/>
              <a:t>: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enterprises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startups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proud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Deutsche Bank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….</a:t>
            </a:r>
          </a:p>
          <a:p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insurer</a:t>
            </a:r>
            <a:r>
              <a:rPr lang="de-DE" dirty="0"/>
              <a:t> in Germany: AOK.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100s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thousands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invoices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half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staff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approaching</a:t>
            </a:r>
            <a:r>
              <a:rPr lang="de-DE" dirty="0"/>
              <a:t> </a:t>
            </a:r>
            <a:r>
              <a:rPr lang="de-DE" dirty="0" err="1"/>
              <a:t>retirement</a:t>
            </a:r>
            <a:r>
              <a:rPr lang="de-DE" dirty="0"/>
              <a:t> </a:t>
            </a:r>
            <a:r>
              <a:rPr lang="de-DE" dirty="0" err="1"/>
              <a:t>age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technology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ours</a:t>
            </a:r>
            <a:r>
              <a:rPr lang="de-DE" dirty="0"/>
              <a:t>.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startup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HelloFresh</a:t>
            </a:r>
            <a:r>
              <a:rPr lang="de-DE" dirty="0"/>
              <a:t>.</a:t>
            </a:r>
          </a:p>
          <a:p>
            <a:r>
              <a:rPr lang="de-DE" dirty="0"/>
              <a:t>In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we‘re</a:t>
            </a:r>
            <a:r>
              <a:rPr lang="de-DE" dirty="0"/>
              <a:t> so </a:t>
            </a:r>
            <a:r>
              <a:rPr lang="de-DE" dirty="0" err="1"/>
              <a:t>successfull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consulting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accounting</a:t>
            </a:r>
            <a:r>
              <a:rPr lang="de-DE" dirty="0"/>
              <a:t> firm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showcase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technology</a:t>
            </a:r>
            <a:r>
              <a:rPr lang="de-DE" dirty="0"/>
              <a:t>, but </a:t>
            </a:r>
            <a:r>
              <a:rPr lang="de-DE" dirty="0" err="1"/>
              <a:t>buy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technoogy</a:t>
            </a:r>
            <a:r>
              <a:rPr lang="de-DE" dirty="0"/>
              <a:t> </a:t>
            </a:r>
            <a:r>
              <a:rPr lang="de-DE" dirty="0" err="1"/>
              <a:t>whitelabelled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F9AF-896C-D74E-A21B-D827B2C95D1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960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4047" y="-57153"/>
            <a:ext cx="3162299" cy="71151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17.09.18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05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17.09.18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12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17.09.18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964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17.09.18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769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17.09.18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272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17.09.18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72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folie"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/>
          </p:cNvPicPr>
          <p:nvPr userDrawn="1"/>
        </p:nvPicPr>
        <p:blipFill rotWithShape="1">
          <a:blip r:embed="rId2"/>
          <a:srcRect t="11551" r="17032" b="6011"/>
          <a:stretch/>
        </p:blipFill>
        <p:spPr>
          <a:xfrm>
            <a:off x="8661712" y="0"/>
            <a:ext cx="3530288" cy="68580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12200" y="6273292"/>
            <a:ext cx="1104900" cy="3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6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">
            <a:extLst>
              <a:ext uri="{FF2B5EF4-FFF2-40B4-BE49-F238E27FC236}">
                <a16:creationId xmlns:a16="http://schemas.microsoft.com/office/drawing/2014/main" id="{BEBD58C7-29A5-468C-9759-81935BBCF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951" t="34966" r="21992" b="45932"/>
          <a:stretch/>
        </p:blipFill>
        <p:spPr>
          <a:xfrm>
            <a:off x="898738" y="960810"/>
            <a:ext cx="2248726" cy="615726"/>
          </a:xfrm>
          <a:prstGeom prst="rect">
            <a:avLst/>
          </a:prstGeom>
        </p:spPr>
      </p:pic>
      <p:sp>
        <p:nvSpPr>
          <p:cNvPr id="3" name="Titel 1"/>
          <p:cNvSpPr>
            <a:spLocks noGrp="1"/>
          </p:cNvSpPr>
          <p:nvPr>
            <p:ph type="ctrTitle"/>
          </p:nvPr>
        </p:nvSpPr>
        <p:spPr>
          <a:xfrm>
            <a:off x="972670" y="1917641"/>
            <a:ext cx="9144000" cy="1630763"/>
          </a:xfrm>
        </p:spPr>
        <p:txBody>
          <a:bodyPr anchor="b"/>
          <a:lstStyle>
            <a:lvl1pPr algn="l">
              <a:defRPr sz="6000" b="1" i="0" baseline="0">
                <a:solidFill>
                  <a:schemeClr val="bg1"/>
                </a:solidFill>
                <a:latin typeface="lato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972670" y="3864466"/>
            <a:ext cx="9144000" cy="1130907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lat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3"/>
          <a:srcRect r="45103"/>
          <a:stretch/>
        </p:blipFill>
        <p:spPr>
          <a:xfrm>
            <a:off x="8095289" y="237595"/>
            <a:ext cx="4096711" cy="50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7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9684" y="-85725"/>
            <a:ext cx="2707609" cy="71008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85240"/>
            <a:ext cx="10515600" cy="455146"/>
          </a:xfrm>
        </p:spPr>
        <p:txBody>
          <a:bodyPr>
            <a:normAutofit/>
          </a:bodyPr>
          <a:lstStyle>
            <a:lvl1pPr>
              <a:defRPr sz="4000" b="1" i="0" baseline="0">
                <a:latin typeface="lato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lato" charset="0"/>
              </a:defRPr>
            </a:lvl1pPr>
            <a:lvl2pPr>
              <a:defRPr baseline="0">
                <a:latin typeface="lato" charset="0"/>
              </a:defRPr>
            </a:lvl2pPr>
            <a:lvl3pPr>
              <a:defRPr baseline="0">
                <a:latin typeface="lato" charset="0"/>
              </a:defRPr>
            </a:lvl3pPr>
            <a:lvl4pPr>
              <a:defRPr baseline="0">
                <a:latin typeface="lato" charset="0"/>
              </a:defRPr>
            </a:lvl4pPr>
            <a:lvl5pPr>
              <a:defRPr baseline="0">
                <a:latin typeface="lato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9684" y="-85725"/>
            <a:ext cx="2707609" cy="710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72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85240"/>
            <a:ext cx="10515600" cy="455146"/>
          </a:xfrm>
        </p:spPr>
        <p:txBody>
          <a:bodyPr>
            <a:normAutofit/>
          </a:bodyPr>
          <a:lstStyle>
            <a:lvl1pPr>
              <a:defRPr sz="4000" b="1" i="0" baseline="0">
                <a:latin typeface="lato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85240"/>
            <a:ext cx="10515600" cy="455146"/>
          </a:xfrm>
        </p:spPr>
        <p:txBody>
          <a:bodyPr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lato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lato" charset="0"/>
              </a:defRPr>
            </a:lvl1pPr>
            <a:lvl2pPr>
              <a:defRPr baseline="0">
                <a:latin typeface="lato" charset="0"/>
              </a:defRPr>
            </a:lvl2pPr>
            <a:lvl3pPr>
              <a:defRPr baseline="0">
                <a:latin typeface="lato" charset="0"/>
              </a:defRPr>
            </a:lvl3pPr>
            <a:lvl4pPr>
              <a:defRPr baseline="0">
                <a:latin typeface="lato" charset="0"/>
              </a:defRPr>
            </a:lvl4pPr>
            <a:lvl5pPr>
              <a:defRPr baseline="0">
                <a:latin typeface="lato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312" y="6347385"/>
            <a:ext cx="10922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17.09.18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538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17.09.18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93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2F39-AE09-584C-B503-2CD2B5131234}" type="datetimeFigureOut">
              <a:rPr lang="de-DE" smtClean="0"/>
              <a:t>17.09.18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59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C2F39-AE09-584C-B503-2CD2B5131234}" type="datetimeFigureOut">
              <a:rPr lang="de-DE" smtClean="0"/>
              <a:t>17.09.18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432D-5F66-E84A-839D-11C61733AE7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6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7" r:id="rId3"/>
    <p:sldLayoutId id="2147483650" r:id="rId4"/>
    <p:sldLayoutId id="2147483664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7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tiff"/><Relationship Id="rId5" Type="http://schemas.openxmlformats.org/officeDocument/2006/relationships/image" Target="../media/image15.png"/><Relationship Id="rId10" Type="http://schemas.openxmlformats.org/officeDocument/2006/relationships/image" Target="../media/image20.gif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">
            <a:extLst>
              <a:ext uri="{FF2B5EF4-FFF2-40B4-BE49-F238E27FC236}">
                <a16:creationId xmlns:a16="http://schemas.microsoft.com/office/drawing/2014/main" id="{B9239C87-7106-6E42-B978-DF0BA9A7F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2" y="1654905"/>
            <a:ext cx="7126115" cy="4245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35C438-6694-0D4E-B69F-CF6532C5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806" y="1398427"/>
            <a:ext cx="2092530" cy="10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3823E7-0AE3-B640-9038-873A4FD6D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806" y="2795200"/>
            <a:ext cx="2529832" cy="83611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0EAB3-1040-C347-8CCC-329880654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120" y="4060272"/>
            <a:ext cx="1196791" cy="1181018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0CFEB5B6-A20E-E94F-A4C2-6B4057FC6720}"/>
              </a:ext>
            </a:extLst>
          </p:cNvPr>
          <p:cNvSpPr txBox="1">
            <a:spLocks/>
          </p:cNvSpPr>
          <p:nvPr/>
        </p:nvSpPr>
        <p:spPr>
          <a:xfrm>
            <a:off x="884890" y="803572"/>
            <a:ext cx="9310669" cy="1274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 Heavy" charset="0"/>
                <a:cs typeface="Lato Heavy" charset="0"/>
              </a:rPr>
              <a:t>Problem SMACC solves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EC418-A0EA-8E45-A7ED-CC9CAED4E9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638" y="423744"/>
            <a:ext cx="1303550" cy="3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0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32">
            <a:extLst>
              <a:ext uri="{FF2B5EF4-FFF2-40B4-BE49-F238E27FC236}">
                <a16:creationId xmlns:a16="http://schemas.microsoft.com/office/drawing/2014/main" id="{298B6549-46EE-4C7B-89D4-089EF455348E}"/>
              </a:ext>
            </a:extLst>
          </p:cNvPr>
          <p:cNvSpPr/>
          <p:nvPr/>
        </p:nvSpPr>
        <p:spPr>
          <a:xfrm>
            <a:off x="956438" y="5074538"/>
            <a:ext cx="21599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Processing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per invoice</a:t>
            </a:r>
          </a:p>
        </p:txBody>
      </p:sp>
      <p:sp>
        <p:nvSpPr>
          <p:cNvPr id="13" name="Rechteck 35">
            <a:extLst>
              <a:ext uri="{FF2B5EF4-FFF2-40B4-BE49-F238E27FC236}">
                <a16:creationId xmlns:a16="http://schemas.microsoft.com/office/drawing/2014/main" id="{ACAA3E88-768A-49D0-8D5E-F89FB5A6BEF5}"/>
              </a:ext>
            </a:extLst>
          </p:cNvPr>
          <p:cNvSpPr/>
          <p:nvPr/>
        </p:nvSpPr>
        <p:spPr>
          <a:xfrm>
            <a:off x="3799117" y="5074538"/>
            <a:ext cx="25467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Processing costs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Per invoice</a:t>
            </a:r>
          </a:p>
        </p:txBody>
      </p:sp>
      <p:sp>
        <p:nvSpPr>
          <p:cNvPr id="14" name="Rechteck 39">
            <a:extLst>
              <a:ext uri="{FF2B5EF4-FFF2-40B4-BE49-F238E27FC236}">
                <a16:creationId xmlns:a16="http://schemas.microsoft.com/office/drawing/2014/main" id="{D9126CC8-6F57-4ADB-9485-4DB47B1DFDA6}"/>
              </a:ext>
            </a:extLst>
          </p:cNvPr>
          <p:cNvSpPr/>
          <p:nvPr/>
        </p:nvSpPr>
        <p:spPr>
          <a:xfrm>
            <a:off x="6760825" y="5064538"/>
            <a:ext cx="2546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Error rates</a:t>
            </a:r>
          </a:p>
        </p:txBody>
      </p:sp>
      <p:sp>
        <p:nvSpPr>
          <p:cNvPr id="15" name="Rechteck 3">
            <a:extLst>
              <a:ext uri="{FF2B5EF4-FFF2-40B4-BE49-F238E27FC236}">
                <a16:creationId xmlns:a16="http://schemas.microsoft.com/office/drawing/2014/main" id="{BE36FEEC-8DD1-4684-A5A7-C020C0B011AE}"/>
              </a:ext>
            </a:extLst>
          </p:cNvPr>
          <p:cNvSpPr/>
          <p:nvPr/>
        </p:nvSpPr>
        <p:spPr>
          <a:xfrm>
            <a:off x="1280743" y="2992081"/>
            <a:ext cx="432000" cy="157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hteck 45">
            <a:extLst>
              <a:ext uri="{FF2B5EF4-FFF2-40B4-BE49-F238E27FC236}">
                <a16:creationId xmlns:a16="http://schemas.microsoft.com/office/drawing/2014/main" id="{2A53220D-8995-48E7-979D-F84A37F5EB0E}"/>
              </a:ext>
            </a:extLst>
          </p:cNvPr>
          <p:cNvSpPr/>
          <p:nvPr/>
        </p:nvSpPr>
        <p:spPr>
          <a:xfrm>
            <a:off x="2474692" y="4492210"/>
            <a:ext cx="432000" cy="62803"/>
          </a:xfrm>
          <a:prstGeom prst="rect">
            <a:avLst/>
          </a:prstGeom>
          <a:solidFill>
            <a:srgbClr val="FE7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hteck 46">
            <a:extLst>
              <a:ext uri="{FF2B5EF4-FFF2-40B4-BE49-F238E27FC236}">
                <a16:creationId xmlns:a16="http://schemas.microsoft.com/office/drawing/2014/main" id="{4ACE8EC3-69B6-4032-B3D1-81A7AFB6EBA8}"/>
              </a:ext>
            </a:extLst>
          </p:cNvPr>
          <p:cNvSpPr/>
          <p:nvPr/>
        </p:nvSpPr>
        <p:spPr>
          <a:xfrm>
            <a:off x="4257989" y="2984933"/>
            <a:ext cx="432000" cy="157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hteck 47">
            <a:extLst>
              <a:ext uri="{FF2B5EF4-FFF2-40B4-BE49-F238E27FC236}">
                <a16:creationId xmlns:a16="http://schemas.microsoft.com/office/drawing/2014/main" id="{75650537-A3A8-44B2-B605-5B88FC45CD0F}"/>
              </a:ext>
            </a:extLst>
          </p:cNvPr>
          <p:cNvSpPr/>
          <p:nvPr/>
        </p:nvSpPr>
        <p:spPr>
          <a:xfrm>
            <a:off x="5435004" y="4240997"/>
            <a:ext cx="432000" cy="314016"/>
          </a:xfrm>
          <a:prstGeom prst="rect">
            <a:avLst/>
          </a:prstGeom>
          <a:solidFill>
            <a:srgbClr val="FE7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hteck 48">
            <a:extLst>
              <a:ext uri="{FF2B5EF4-FFF2-40B4-BE49-F238E27FC236}">
                <a16:creationId xmlns:a16="http://schemas.microsoft.com/office/drawing/2014/main" id="{ACC788ED-547D-44A6-BDFC-AD191D0914EB}"/>
              </a:ext>
            </a:extLst>
          </p:cNvPr>
          <p:cNvSpPr/>
          <p:nvPr/>
        </p:nvSpPr>
        <p:spPr>
          <a:xfrm>
            <a:off x="7166415" y="2984933"/>
            <a:ext cx="432000" cy="157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58ACE058-F8F1-4435-9BF9-60D4690B55EA}"/>
              </a:ext>
            </a:extLst>
          </p:cNvPr>
          <p:cNvSpPr/>
          <p:nvPr/>
        </p:nvSpPr>
        <p:spPr>
          <a:xfrm>
            <a:off x="8373924" y="4036888"/>
            <a:ext cx="432000" cy="518126"/>
          </a:xfrm>
          <a:prstGeom prst="rect">
            <a:avLst/>
          </a:prstGeom>
          <a:solidFill>
            <a:srgbClr val="FE7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Gerade Verbindung 5">
            <a:extLst>
              <a:ext uri="{FF2B5EF4-FFF2-40B4-BE49-F238E27FC236}">
                <a16:creationId xmlns:a16="http://schemas.microsoft.com/office/drawing/2014/main" id="{252C4F0F-0D6D-4C4D-9994-8C8A73AE1FFA}"/>
              </a:ext>
            </a:extLst>
          </p:cNvPr>
          <p:cNvCxnSpPr/>
          <p:nvPr/>
        </p:nvCxnSpPr>
        <p:spPr>
          <a:xfrm>
            <a:off x="1032617" y="4555014"/>
            <a:ext cx="97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56">
            <a:extLst>
              <a:ext uri="{FF2B5EF4-FFF2-40B4-BE49-F238E27FC236}">
                <a16:creationId xmlns:a16="http://schemas.microsoft.com/office/drawing/2014/main" id="{6316F95B-6A2C-42CA-91B1-1B39ADC9E655}"/>
              </a:ext>
            </a:extLst>
          </p:cNvPr>
          <p:cNvSpPr/>
          <p:nvPr/>
        </p:nvSpPr>
        <p:spPr>
          <a:xfrm>
            <a:off x="884890" y="2279881"/>
            <a:ext cx="230458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12 </a:t>
            </a:r>
            <a:r>
              <a:rPr kumimoji="0" lang="de-DE" sz="35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days</a:t>
            </a:r>
            <a:r>
              <a:rPr kumimoji="0" lang="de-DE" sz="3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 </a:t>
            </a:r>
            <a:endParaRPr kumimoji="0" lang="de-DE" sz="3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charset="0"/>
              <a:ea typeface="+mn-ea"/>
              <a:cs typeface="+mn-cs"/>
            </a:endParaRPr>
          </a:p>
        </p:txBody>
      </p:sp>
      <p:sp>
        <p:nvSpPr>
          <p:cNvPr id="26" name="Rechteck 57">
            <a:extLst>
              <a:ext uri="{FF2B5EF4-FFF2-40B4-BE49-F238E27FC236}">
                <a16:creationId xmlns:a16="http://schemas.microsoft.com/office/drawing/2014/main" id="{EDB354C9-EDCD-471B-B3F6-BD2C9FF58172}"/>
              </a:ext>
            </a:extLst>
          </p:cNvPr>
          <p:cNvSpPr/>
          <p:nvPr/>
        </p:nvSpPr>
        <p:spPr>
          <a:xfrm>
            <a:off x="1954153" y="3831886"/>
            <a:ext cx="23045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none" spc="0" normalizeH="0" baseline="0" noProof="0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0.5 </a:t>
            </a:r>
            <a:r>
              <a:rPr kumimoji="0" lang="de-DE" sz="3200" b="1" i="0" u="none" strike="noStrike" kern="1200" cap="none" spc="0" normalizeH="0" baseline="0" noProof="0" err="1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days</a:t>
            </a:r>
            <a:endParaRPr kumimoji="0" lang="de-DE" sz="32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Lato" charset="0"/>
              <a:ea typeface="+mn-ea"/>
              <a:cs typeface="+mn-cs"/>
            </a:endParaRPr>
          </a:p>
        </p:txBody>
      </p:sp>
      <p:sp>
        <p:nvSpPr>
          <p:cNvPr id="27" name="Rechteck 58">
            <a:extLst>
              <a:ext uri="{FF2B5EF4-FFF2-40B4-BE49-F238E27FC236}">
                <a16:creationId xmlns:a16="http://schemas.microsoft.com/office/drawing/2014/main" id="{4471AA38-4EB8-4EC2-9A29-5950283C7B20}"/>
              </a:ext>
            </a:extLst>
          </p:cNvPr>
          <p:cNvSpPr/>
          <p:nvPr/>
        </p:nvSpPr>
        <p:spPr>
          <a:xfrm>
            <a:off x="3593879" y="2279881"/>
            <a:ext cx="230458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500" b="1">
                <a:solidFill>
                  <a:srgbClr val="FFFFFF"/>
                </a:solidFill>
                <a:latin typeface="Lato Black" charset="0"/>
                <a:ea typeface="Lato Black" charset="0"/>
                <a:cs typeface="Lato Black" charset="0"/>
              </a:rPr>
              <a:t>&gt;</a:t>
            </a:r>
            <a:r>
              <a:rPr kumimoji="0" lang="de-DE" sz="3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5 USD</a:t>
            </a:r>
            <a:endParaRPr kumimoji="0" lang="de-DE" sz="3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charset="0"/>
              <a:ea typeface="+mn-ea"/>
              <a:cs typeface="+mn-cs"/>
            </a:endParaRPr>
          </a:p>
        </p:txBody>
      </p:sp>
      <p:sp>
        <p:nvSpPr>
          <p:cNvPr id="28" name="Rechteck 59">
            <a:extLst>
              <a:ext uri="{FF2B5EF4-FFF2-40B4-BE49-F238E27FC236}">
                <a16:creationId xmlns:a16="http://schemas.microsoft.com/office/drawing/2014/main" id="{A4734DE8-944A-4EA3-B560-4212228D279F}"/>
              </a:ext>
            </a:extLst>
          </p:cNvPr>
          <p:cNvSpPr/>
          <p:nvPr/>
        </p:nvSpPr>
        <p:spPr>
          <a:xfrm>
            <a:off x="4855373" y="3674039"/>
            <a:ext cx="23045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none" spc="0" normalizeH="0" baseline="0" noProof="0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1.5 USD</a:t>
            </a:r>
            <a:endParaRPr kumimoji="0" lang="de-DE" sz="32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Lato" charset="0"/>
              <a:ea typeface="+mn-ea"/>
              <a:cs typeface="+mn-cs"/>
            </a:endParaRPr>
          </a:p>
        </p:txBody>
      </p:sp>
      <p:sp>
        <p:nvSpPr>
          <p:cNvPr id="29" name="Rechteck 60">
            <a:extLst>
              <a:ext uri="{FF2B5EF4-FFF2-40B4-BE49-F238E27FC236}">
                <a16:creationId xmlns:a16="http://schemas.microsoft.com/office/drawing/2014/main" id="{A72C349E-BF9A-44FA-90F5-3B28E5D44579}"/>
              </a:ext>
            </a:extLst>
          </p:cNvPr>
          <p:cNvSpPr/>
          <p:nvPr/>
        </p:nvSpPr>
        <p:spPr>
          <a:xfrm>
            <a:off x="7048099" y="2279881"/>
            <a:ext cx="230458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3 %</a:t>
            </a:r>
            <a:endParaRPr kumimoji="0" lang="de-DE" sz="3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charset="0"/>
              <a:ea typeface="+mn-ea"/>
              <a:cs typeface="+mn-cs"/>
            </a:endParaRPr>
          </a:p>
        </p:txBody>
      </p:sp>
      <p:sp>
        <p:nvSpPr>
          <p:cNvPr id="30" name="Rechteck 22">
            <a:extLst>
              <a:ext uri="{FF2B5EF4-FFF2-40B4-BE49-F238E27FC236}">
                <a16:creationId xmlns:a16="http://schemas.microsoft.com/office/drawing/2014/main" id="{C676E001-6DE1-4A31-BC59-E4AA65F3FCC2}"/>
              </a:ext>
            </a:extLst>
          </p:cNvPr>
          <p:cNvSpPr/>
          <p:nvPr/>
        </p:nvSpPr>
        <p:spPr>
          <a:xfrm>
            <a:off x="1060628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w/o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sp>
        <p:nvSpPr>
          <p:cNvPr id="31" name="Textfeld 1">
            <a:extLst>
              <a:ext uri="{FF2B5EF4-FFF2-40B4-BE49-F238E27FC236}">
                <a16:creationId xmlns:a16="http://schemas.microsoft.com/office/drawing/2014/main" id="{992245B8-6CBC-4815-912F-1D2CDF516805}"/>
              </a:ext>
            </a:extLst>
          </p:cNvPr>
          <p:cNvSpPr txBox="1"/>
          <p:nvPr/>
        </p:nvSpPr>
        <p:spPr>
          <a:xfrm>
            <a:off x="1309790" y="477268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1C212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hteck 24">
            <a:extLst>
              <a:ext uri="{FF2B5EF4-FFF2-40B4-BE49-F238E27FC236}">
                <a16:creationId xmlns:a16="http://schemas.microsoft.com/office/drawing/2014/main" id="{53AD2DEC-1E21-40C0-9A77-9C8A10F2271D}"/>
              </a:ext>
            </a:extLst>
          </p:cNvPr>
          <p:cNvSpPr/>
          <p:nvPr/>
        </p:nvSpPr>
        <p:spPr>
          <a:xfrm>
            <a:off x="2266541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with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sp>
        <p:nvSpPr>
          <p:cNvPr id="33" name="Rechteck 25">
            <a:extLst>
              <a:ext uri="{FF2B5EF4-FFF2-40B4-BE49-F238E27FC236}">
                <a16:creationId xmlns:a16="http://schemas.microsoft.com/office/drawing/2014/main" id="{0FCEA185-D158-4277-96EF-7241D0EE0F54}"/>
              </a:ext>
            </a:extLst>
          </p:cNvPr>
          <p:cNvSpPr/>
          <p:nvPr/>
        </p:nvSpPr>
        <p:spPr>
          <a:xfrm>
            <a:off x="4053244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w/o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sp>
        <p:nvSpPr>
          <p:cNvPr id="34" name="Rechteck 26">
            <a:extLst>
              <a:ext uri="{FF2B5EF4-FFF2-40B4-BE49-F238E27FC236}">
                <a16:creationId xmlns:a16="http://schemas.microsoft.com/office/drawing/2014/main" id="{DF01830A-D28E-408D-AAF1-635AF5A1A41B}"/>
              </a:ext>
            </a:extLst>
          </p:cNvPr>
          <p:cNvSpPr/>
          <p:nvPr/>
        </p:nvSpPr>
        <p:spPr>
          <a:xfrm>
            <a:off x="5242223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with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sp>
        <p:nvSpPr>
          <p:cNvPr id="35" name="Rechteck 28">
            <a:extLst>
              <a:ext uri="{FF2B5EF4-FFF2-40B4-BE49-F238E27FC236}">
                <a16:creationId xmlns:a16="http://schemas.microsoft.com/office/drawing/2014/main" id="{9B41D3E0-31A6-4B98-ACB6-2D09F73626BA}"/>
              </a:ext>
            </a:extLst>
          </p:cNvPr>
          <p:cNvSpPr/>
          <p:nvPr/>
        </p:nvSpPr>
        <p:spPr>
          <a:xfrm>
            <a:off x="6976191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w/o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sp>
        <p:nvSpPr>
          <p:cNvPr id="36" name="Rechteck 29">
            <a:extLst>
              <a:ext uri="{FF2B5EF4-FFF2-40B4-BE49-F238E27FC236}">
                <a16:creationId xmlns:a16="http://schemas.microsoft.com/office/drawing/2014/main" id="{52F50E06-D2FE-45BC-AAD1-EF14191D8C10}"/>
              </a:ext>
            </a:extLst>
          </p:cNvPr>
          <p:cNvSpPr/>
          <p:nvPr/>
        </p:nvSpPr>
        <p:spPr>
          <a:xfrm>
            <a:off x="8199037" y="4562161"/>
            <a:ext cx="84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err="1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with</a:t>
            </a:r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SMACC</a:t>
            </a:r>
          </a:p>
        </p:txBody>
      </p:sp>
      <p:cxnSp>
        <p:nvCxnSpPr>
          <p:cNvPr id="37" name="Gerade Verbindung 30">
            <a:extLst>
              <a:ext uri="{FF2B5EF4-FFF2-40B4-BE49-F238E27FC236}">
                <a16:creationId xmlns:a16="http://schemas.microsoft.com/office/drawing/2014/main" id="{EE7C8AED-C6D6-424B-A878-09F4135678F0}"/>
              </a:ext>
            </a:extLst>
          </p:cNvPr>
          <p:cNvCxnSpPr/>
          <p:nvPr/>
        </p:nvCxnSpPr>
        <p:spPr>
          <a:xfrm>
            <a:off x="1032617" y="5043223"/>
            <a:ext cx="2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1">
            <a:extLst>
              <a:ext uri="{FF2B5EF4-FFF2-40B4-BE49-F238E27FC236}">
                <a16:creationId xmlns:a16="http://schemas.microsoft.com/office/drawing/2014/main" id="{BFBA526F-2E26-4CC6-AFFC-5FB0BE2A7472}"/>
              </a:ext>
            </a:extLst>
          </p:cNvPr>
          <p:cNvCxnSpPr/>
          <p:nvPr/>
        </p:nvCxnSpPr>
        <p:spPr>
          <a:xfrm>
            <a:off x="3998079" y="5043223"/>
            <a:ext cx="2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3">
            <a:extLst>
              <a:ext uri="{FF2B5EF4-FFF2-40B4-BE49-F238E27FC236}">
                <a16:creationId xmlns:a16="http://schemas.microsoft.com/office/drawing/2014/main" id="{9611DDAF-B021-491B-B5FD-2045C51D416C}"/>
              </a:ext>
            </a:extLst>
          </p:cNvPr>
          <p:cNvCxnSpPr/>
          <p:nvPr/>
        </p:nvCxnSpPr>
        <p:spPr>
          <a:xfrm>
            <a:off x="6913224" y="5043223"/>
            <a:ext cx="2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4">
            <a:extLst>
              <a:ext uri="{FF2B5EF4-FFF2-40B4-BE49-F238E27FC236}">
                <a16:creationId xmlns:a16="http://schemas.microsoft.com/office/drawing/2014/main" id="{55FAE0CD-9D67-4ABE-AEBD-AFF92236D405}"/>
              </a:ext>
            </a:extLst>
          </p:cNvPr>
          <p:cNvCxnSpPr/>
          <p:nvPr/>
        </p:nvCxnSpPr>
        <p:spPr>
          <a:xfrm>
            <a:off x="2220617" y="4547691"/>
            <a:ext cx="972000" cy="0"/>
          </a:xfrm>
          <a:prstGeom prst="line">
            <a:avLst/>
          </a:prstGeom>
          <a:ln w="19050">
            <a:solidFill>
              <a:srgbClr val="FE7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36">
            <a:extLst>
              <a:ext uri="{FF2B5EF4-FFF2-40B4-BE49-F238E27FC236}">
                <a16:creationId xmlns:a16="http://schemas.microsoft.com/office/drawing/2014/main" id="{625D00FB-67A4-475E-BE70-DDD7BB61D02B}"/>
              </a:ext>
            </a:extLst>
          </p:cNvPr>
          <p:cNvCxnSpPr/>
          <p:nvPr/>
        </p:nvCxnSpPr>
        <p:spPr>
          <a:xfrm>
            <a:off x="3989422" y="4555014"/>
            <a:ext cx="97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37">
            <a:extLst>
              <a:ext uri="{FF2B5EF4-FFF2-40B4-BE49-F238E27FC236}">
                <a16:creationId xmlns:a16="http://schemas.microsoft.com/office/drawing/2014/main" id="{F576DB3C-B438-475F-AECB-E391109C4173}"/>
              </a:ext>
            </a:extLst>
          </p:cNvPr>
          <p:cNvCxnSpPr/>
          <p:nvPr/>
        </p:nvCxnSpPr>
        <p:spPr>
          <a:xfrm>
            <a:off x="5177422" y="4547691"/>
            <a:ext cx="972000" cy="0"/>
          </a:xfrm>
          <a:prstGeom prst="line">
            <a:avLst/>
          </a:prstGeom>
          <a:ln w="19050">
            <a:solidFill>
              <a:srgbClr val="FE7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38">
            <a:extLst>
              <a:ext uri="{FF2B5EF4-FFF2-40B4-BE49-F238E27FC236}">
                <a16:creationId xmlns:a16="http://schemas.microsoft.com/office/drawing/2014/main" id="{D0A079A6-2FDB-4715-BD2C-CD7CB934A2A7}"/>
              </a:ext>
            </a:extLst>
          </p:cNvPr>
          <p:cNvCxnSpPr/>
          <p:nvPr/>
        </p:nvCxnSpPr>
        <p:spPr>
          <a:xfrm>
            <a:off x="6913224" y="4555014"/>
            <a:ext cx="97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1">
            <a:extLst>
              <a:ext uri="{FF2B5EF4-FFF2-40B4-BE49-F238E27FC236}">
                <a16:creationId xmlns:a16="http://schemas.microsoft.com/office/drawing/2014/main" id="{E766A8ED-8C7E-4E3E-B833-5E7D455B5FAD}"/>
              </a:ext>
            </a:extLst>
          </p:cNvPr>
          <p:cNvCxnSpPr/>
          <p:nvPr/>
        </p:nvCxnSpPr>
        <p:spPr>
          <a:xfrm>
            <a:off x="8101224" y="4547691"/>
            <a:ext cx="972000" cy="0"/>
          </a:xfrm>
          <a:prstGeom prst="line">
            <a:avLst/>
          </a:prstGeom>
          <a:ln w="19050">
            <a:solidFill>
              <a:srgbClr val="FE7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21">
            <a:extLst>
              <a:ext uri="{FF2B5EF4-FFF2-40B4-BE49-F238E27FC236}">
                <a16:creationId xmlns:a16="http://schemas.microsoft.com/office/drawing/2014/main" id="{C95E2B96-6C83-4471-81DD-6631EB02D98F}"/>
              </a:ext>
            </a:extLst>
          </p:cNvPr>
          <p:cNvCxnSpPr>
            <a:cxnSpLocks/>
          </p:cNvCxnSpPr>
          <p:nvPr/>
        </p:nvCxnSpPr>
        <p:spPr>
          <a:xfrm>
            <a:off x="2718583" y="3391382"/>
            <a:ext cx="0" cy="398788"/>
          </a:xfrm>
          <a:prstGeom prst="straightConnector1">
            <a:avLst/>
          </a:prstGeom>
          <a:ln w="38100">
            <a:solidFill>
              <a:srgbClr val="FE70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62">
            <a:extLst>
              <a:ext uri="{FF2B5EF4-FFF2-40B4-BE49-F238E27FC236}">
                <a16:creationId xmlns:a16="http://schemas.microsoft.com/office/drawing/2014/main" id="{FE38F3B3-19B9-4B20-B735-9E5B0911D144}"/>
              </a:ext>
            </a:extLst>
          </p:cNvPr>
          <p:cNvSpPr/>
          <p:nvPr/>
        </p:nvSpPr>
        <p:spPr>
          <a:xfrm>
            <a:off x="2243784" y="2931822"/>
            <a:ext cx="1597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- 95 %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Lato" charset="0"/>
              <a:ea typeface="+mn-ea"/>
              <a:cs typeface="+mn-cs"/>
            </a:endParaRPr>
          </a:p>
        </p:txBody>
      </p:sp>
      <p:cxnSp>
        <p:nvCxnSpPr>
          <p:cNvPr id="47" name="Gerade Verbindung mit Pfeil 63">
            <a:extLst>
              <a:ext uri="{FF2B5EF4-FFF2-40B4-BE49-F238E27FC236}">
                <a16:creationId xmlns:a16="http://schemas.microsoft.com/office/drawing/2014/main" id="{3EF20E63-6071-4020-A63F-7016CE56160C}"/>
              </a:ext>
            </a:extLst>
          </p:cNvPr>
          <p:cNvCxnSpPr>
            <a:cxnSpLocks/>
          </p:cNvCxnSpPr>
          <p:nvPr/>
        </p:nvCxnSpPr>
        <p:spPr>
          <a:xfrm>
            <a:off x="5661603" y="3391382"/>
            <a:ext cx="0" cy="295992"/>
          </a:xfrm>
          <a:prstGeom prst="straightConnector1">
            <a:avLst/>
          </a:prstGeom>
          <a:ln w="38100">
            <a:solidFill>
              <a:srgbClr val="FE70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64">
            <a:extLst>
              <a:ext uri="{FF2B5EF4-FFF2-40B4-BE49-F238E27FC236}">
                <a16:creationId xmlns:a16="http://schemas.microsoft.com/office/drawing/2014/main" id="{CCFF738F-AC0F-4CC4-893E-890650E444E7}"/>
              </a:ext>
            </a:extLst>
          </p:cNvPr>
          <p:cNvSpPr/>
          <p:nvPr/>
        </p:nvSpPr>
        <p:spPr>
          <a:xfrm>
            <a:off x="5177561" y="2937375"/>
            <a:ext cx="1496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-80 %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Lato" charset="0"/>
              <a:ea typeface="+mn-ea"/>
              <a:cs typeface="+mn-cs"/>
            </a:endParaRPr>
          </a:p>
        </p:txBody>
      </p:sp>
      <p:cxnSp>
        <p:nvCxnSpPr>
          <p:cNvPr id="49" name="Gerade Verbindung mit Pfeil 65">
            <a:extLst>
              <a:ext uri="{FF2B5EF4-FFF2-40B4-BE49-F238E27FC236}">
                <a16:creationId xmlns:a16="http://schemas.microsoft.com/office/drawing/2014/main" id="{3C2E287E-6CD7-4EC7-BE17-B2E56F3E80B6}"/>
              </a:ext>
            </a:extLst>
          </p:cNvPr>
          <p:cNvCxnSpPr>
            <a:cxnSpLocks/>
          </p:cNvCxnSpPr>
          <p:nvPr/>
        </p:nvCxnSpPr>
        <p:spPr>
          <a:xfrm>
            <a:off x="8578013" y="3391382"/>
            <a:ext cx="0" cy="187545"/>
          </a:xfrm>
          <a:prstGeom prst="straightConnector1">
            <a:avLst/>
          </a:prstGeom>
          <a:ln w="38100">
            <a:solidFill>
              <a:srgbClr val="FE70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66">
            <a:extLst>
              <a:ext uri="{FF2B5EF4-FFF2-40B4-BE49-F238E27FC236}">
                <a16:creationId xmlns:a16="http://schemas.microsoft.com/office/drawing/2014/main" id="{9727F6EC-098F-4E2C-8015-810ED9C664B9}"/>
              </a:ext>
            </a:extLst>
          </p:cNvPr>
          <p:cNvSpPr/>
          <p:nvPr/>
        </p:nvSpPr>
        <p:spPr>
          <a:xfrm>
            <a:off x="8121689" y="2870322"/>
            <a:ext cx="1549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-65 %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Lato" charset="0"/>
              <a:ea typeface="+mn-ea"/>
              <a:cs typeface="+mn-cs"/>
            </a:endParaRPr>
          </a:p>
        </p:txBody>
      </p:sp>
      <p:sp>
        <p:nvSpPr>
          <p:cNvPr id="51" name="Rechteck 61">
            <a:extLst>
              <a:ext uri="{FF2B5EF4-FFF2-40B4-BE49-F238E27FC236}">
                <a16:creationId xmlns:a16="http://schemas.microsoft.com/office/drawing/2014/main" id="{F6E36603-8243-4518-AD4C-6886196AF82F}"/>
              </a:ext>
            </a:extLst>
          </p:cNvPr>
          <p:cNvSpPr/>
          <p:nvPr/>
        </p:nvSpPr>
        <p:spPr>
          <a:xfrm>
            <a:off x="8091512" y="3479866"/>
            <a:ext cx="1407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none" spc="0" normalizeH="0" baseline="0" noProof="0">
                <a:ln>
                  <a:noFill/>
                </a:ln>
                <a:solidFill>
                  <a:srgbClr val="FE702E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&lt;1 %</a:t>
            </a:r>
            <a:endParaRPr kumimoji="0" lang="de-DE" sz="3200" b="0" i="0" u="none" strike="noStrike" kern="1200" cap="none" spc="0" normalizeH="0" baseline="0" noProof="0">
              <a:ln>
                <a:noFill/>
              </a:ln>
              <a:solidFill>
                <a:srgbClr val="FE702E"/>
              </a:solidFill>
              <a:effectLst/>
              <a:uLnTx/>
              <a:uFillTx/>
              <a:latin typeface="Lato" charset="0"/>
              <a:ea typeface="+mn-ea"/>
              <a:cs typeface="+mn-cs"/>
            </a:endParaRPr>
          </a:p>
        </p:txBody>
      </p:sp>
      <p:sp>
        <p:nvSpPr>
          <p:cNvPr id="52" name="Rechteck 32">
            <a:extLst>
              <a:ext uri="{FF2B5EF4-FFF2-40B4-BE49-F238E27FC236}">
                <a16:creationId xmlns:a16="http://schemas.microsoft.com/office/drawing/2014/main" id="{34030A3F-C34F-474A-A89E-4558EBB83B66}"/>
              </a:ext>
            </a:extLst>
          </p:cNvPr>
          <p:cNvSpPr/>
          <p:nvPr/>
        </p:nvSpPr>
        <p:spPr>
          <a:xfrm>
            <a:off x="987459" y="6519487"/>
            <a:ext cx="455276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Quelle: PWC Study; SMACC </a:t>
            </a:r>
            <a:r>
              <a:rPr kumimoji="0" lang="de-DE" sz="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customer</a:t>
            </a:r>
            <a:r>
              <a:rPr kumimoji="0" lang="de-DE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 </a:t>
            </a:r>
            <a:r>
              <a:rPr kumimoji="0" lang="de-DE" sz="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results</a:t>
            </a:r>
            <a:endParaRPr kumimoji="0" lang="de-DE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3" name="Titel 3">
            <a:extLst>
              <a:ext uri="{FF2B5EF4-FFF2-40B4-BE49-F238E27FC236}">
                <a16:creationId xmlns:a16="http://schemas.microsoft.com/office/drawing/2014/main" id="{23BB48A9-CCAD-481A-822A-D5A6D5A3E2C9}"/>
              </a:ext>
            </a:extLst>
          </p:cNvPr>
          <p:cNvSpPr txBox="1">
            <a:spLocks/>
          </p:cNvSpPr>
          <p:nvPr/>
        </p:nvSpPr>
        <p:spPr>
          <a:xfrm>
            <a:off x="884890" y="803572"/>
            <a:ext cx="9310669" cy="1274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 Heavy" charset="0"/>
                <a:cs typeface="Lato Heavy" charset="0"/>
              </a:rPr>
              <a:t>Clients report substantial efficiency gains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696C13-379F-4075-BFB1-1F6E1AFFBA54}"/>
              </a:ext>
            </a:extLst>
          </p:cNvPr>
          <p:cNvSpPr txBox="1"/>
          <p:nvPr/>
        </p:nvSpPr>
        <p:spPr>
          <a:xfrm>
            <a:off x="0" y="6446579"/>
            <a:ext cx="486888" cy="4114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fld id="{7BAF7BEC-97D0-483B-82C8-67EF5BBABE24}" type="slidenum">
              <a:rPr lang="de-DE" sz="1600" smtClean="0">
                <a:solidFill>
                  <a:schemeClr val="bg1"/>
                </a:solidFill>
                <a:latin typeface="Lato" panose="020F0502020204030203" pitchFamily="34" charset="0"/>
              </a:rPr>
              <a:t>2</a:t>
            </a:fld>
            <a:endParaRPr lang="de-DE" sz="16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196E54D-A77A-AA4F-A5D7-8FD1BD45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38" y="423744"/>
            <a:ext cx="1303550" cy="3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9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2A579378-C41C-43ED-A464-A7E22929D545}"/>
              </a:ext>
            </a:extLst>
          </p:cNvPr>
          <p:cNvSpPr txBox="1">
            <a:spLocks/>
          </p:cNvSpPr>
          <p:nvPr/>
        </p:nvSpPr>
        <p:spPr>
          <a:xfrm>
            <a:off x="878842" y="804678"/>
            <a:ext cx="10423142" cy="918516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de-DE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 Heavy" charset="0"/>
                <a:cs typeface="Lato Heavy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Global clients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30C03-C78E-4F0F-97A1-BDE8B863FD4D}"/>
              </a:ext>
            </a:extLst>
          </p:cNvPr>
          <p:cNvSpPr txBox="1"/>
          <p:nvPr/>
        </p:nvSpPr>
        <p:spPr>
          <a:xfrm>
            <a:off x="0" y="6446579"/>
            <a:ext cx="486888" cy="4114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fld id="{7BAF7BEC-97D0-483B-82C8-67EF5BBABE24}" type="slidenum">
              <a:rPr lang="de-DE" sz="1600" smtClean="0">
                <a:solidFill>
                  <a:schemeClr val="bg1"/>
                </a:solidFill>
                <a:latin typeface="Lato" panose="020F0502020204030203" pitchFamily="34" charset="0"/>
              </a:rPr>
              <a:t>3</a:t>
            </a:fld>
            <a:endParaRPr lang="de-DE" sz="16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028" name="Picture 4" descr="Datei:Allgemeine Ortskrankenkasse logo.svg">
            <a:extLst>
              <a:ext uri="{FF2B5EF4-FFF2-40B4-BE49-F238E27FC236}">
                <a16:creationId xmlns:a16="http://schemas.microsoft.com/office/drawing/2014/main" id="{AD34AE40-6815-468D-A968-AE923CBC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25" y="3116149"/>
            <a:ext cx="1843714" cy="8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Deutsche Bank-Logo.svg">
            <a:extLst>
              <a:ext uri="{FF2B5EF4-FFF2-40B4-BE49-F238E27FC236}">
                <a16:creationId xmlns:a16="http://schemas.microsoft.com/office/drawing/2014/main" id="{276D3E47-351F-4126-ADB9-690BD5C7B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48" y="2118689"/>
            <a:ext cx="3060339" cy="59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accenture logo">
            <a:extLst>
              <a:ext uri="{FF2B5EF4-FFF2-40B4-BE49-F238E27FC236}">
                <a16:creationId xmlns:a16="http://schemas.microsoft.com/office/drawing/2014/main" id="{4EAA4664-50F7-473E-8C18-2714F6929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861" y="3451316"/>
            <a:ext cx="2914322" cy="79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hellofresh logo">
            <a:extLst>
              <a:ext uri="{FF2B5EF4-FFF2-40B4-BE49-F238E27FC236}">
                <a16:creationId xmlns:a16="http://schemas.microsoft.com/office/drawing/2014/main" id="{785E1D07-29B3-4649-A081-E5461A2AF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39" y="3258234"/>
            <a:ext cx="1498622" cy="149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bmb gruppe logo">
            <a:extLst>
              <a:ext uri="{FF2B5EF4-FFF2-40B4-BE49-F238E27FC236}">
                <a16:creationId xmlns:a16="http://schemas.microsoft.com/office/drawing/2014/main" id="{96307B69-E353-4F14-A2AF-64DAB6D2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30" y="4382649"/>
            <a:ext cx="1332509" cy="133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deloitte logo">
            <a:extLst>
              <a:ext uri="{FF2B5EF4-FFF2-40B4-BE49-F238E27FC236}">
                <a16:creationId xmlns:a16="http://schemas.microsoft.com/office/drawing/2014/main" id="{6BB0B363-59A7-4CF7-B874-AA283672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751" y="2358896"/>
            <a:ext cx="2100354" cy="4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mckinsey logo">
            <a:extLst>
              <a:ext uri="{FF2B5EF4-FFF2-40B4-BE49-F238E27FC236}">
                <a16:creationId xmlns:a16="http://schemas.microsoft.com/office/drawing/2014/main" id="{3BA8007F-B2CD-4F50-B2E7-617198A1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34" y="5102136"/>
            <a:ext cx="4280096" cy="5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ey logo">
            <a:extLst>
              <a:ext uri="{FF2B5EF4-FFF2-40B4-BE49-F238E27FC236}">
                <a16:creationId xmlns:a16="http://schemas.microsoft.com/office/drawing/2014/main" id="{C8A757AB-9B6D-4A99-B53E-820FC8DB3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8"/>
          <a:stretch/>
        </p:blipFill>
        <p:spPr bwMode="auto">
          <a:xfrm>
            <a:off x="8027156" y="2202330"/>
            <a:ext cx="1274077" cy="10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8899B-CDFB-1B49-B379-05696AAE4614}"/>
              </a:ext>
            </a:extLst>
          </p:cNvPr>
          <p:cNvSpPr txBox="1"/>
          <p:nvPr/>
        </p:nvSpPr>
        <p:spPr>
          <a:xfrm>
            <a:off x="693019" y="337846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245F3-0A96-B64B-AC7E-249406CCE2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29344" y="517394"/>
            <a:ext cx="1145280" cy="2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40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222730"/>
      </a:dk1>
      <a:lt1>
        <a:srgbClr val="FFFFFF"/>
      </a:lt1>
      <a:dk2>
        <a:srgbClr val="FD702E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 fontScale="85000" lnSpcReduction="20000"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199</Words>
  <Application>Microsoft Macintosh PowerPoint</Application>
  <PresentationFormat>Widescreen</PresentationFormat>
  <Paragraphs>43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lato</vt:lpstr>
      <vt:lpstr>lato</vt:lpstr>
      <vt:lpstr>Lato Black</vt:lpstr>
      <vt:lpstr>Lato Heavy</vt:lpstr>
      <vt:lpstr>Arial</vt:lpstr>
      <vt:lpstr>Calibri</vt:lpstr>
      <vt:lpstr>Calibri Light</vt:lpstr>
      <vt:lpstr>Office-Design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charlotte.simon@gmx.net</dc:creator>
  <cp:lastModifiedBy>Wojciech Barczynski</cp:lastModifiedBy>
  <cp:revision>28</cp:revision>
  <dcterms:created xsi:type="dcterms:W3CDTF">1601-01-01T00:00:00Z</dcterms:created>
  <dcterms:modified xsi:type="dcterms:W3CDTF">2018-09-17T12:10:35Z</dcterms:modified>
</cp:coreProperties>
</file>